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315200" cy="2514600"/>
          </a:xfrm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REACTIVE  PROLIFERATIONS  </a:t>
            </a:r>
            <a:br>
              <a:rPr lang="en-US" b="1" smtClean="0"/>
            </a:br>
            <a:r>
              <a:rPr lang="en-US" b="1" smtClean="0"/>
              <a:t>OF  LYMPH  NODES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6400" y="5105400"/>
            <a:ext cx="3249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err="1">
                <a:solidFill>
                  <a:srgbClr val="00B050"/>
                </a:solidFill>
              </a:rPr>
              <a:t>Dr.</a:t>
            </a:r>
            <a:r>
              <a:rPr lang="en-IN" b="1" dirty="0">
                <a:solidFill>
                  <a:srgbClr val="00B050"/>
                </a:solidFill>
              </a:rPr>
              <a:t> R. S. </a:t>
            </a:r>
            <a:r>
              <a:rPr lang="en-IN" b="1" dirty="0" err="1">
                <a:solidFill>
                  <a:srgbClr val="00B050"/>
                </a:solidFill>
              </a:rPr>
              <a:t>Gopika</a:t>
            </a:r>
            <a:r>
              <a:rPr lang="en-IN" b="1" dirty="0">
                <a:solidFill>
                  <a:srgbClr val="00B050"/>
                </a:solidFill>
              </a:rPr>
              <a:t> M.D. (</a:t>
            </a:r>
            <a:r>
              <a:rPr lang="en-IN" b="1" dirty="0" err="1">
                <a:solidFill>
                  <a:srgbClr val="00B050"/>
                </a:solidFill>
              </a:rPr>
              <a:t>Hom</a:t>
            </a:r>
            <a:r>
              <a:rPr lang="en-IN" b="1" dirty="0">
                <a:solidFill>
                  <a:srgbClr val="00B050"/>
                </a:solidFill>
              </a:rPr>
              <a:t>)</a:t>
            </a:r>
          </a:p>
          <a:p>
            <a:r>
              <a:rPr lang="en-IN" b="1" dirty="0" err="1">
                <a:solidFill>
                  <a:srgbClr val="00B050"/>
                </a:solidFill>
              </a:rPr>
              <a:t>Prof.</a:t>
            </a:r>
            <a:r>
              <a:rPr lang="en-IN" b="1" dirty="0">
                <a:solidFill>
                  <a:srgbClr val="00B050"/>
                </a:solidFill>
              </a:rPr>
              <a:t> &amp; </a:t>
            </a:r>
            <a:r>
              <a:rPr lang="en-IN" b="1" dirty="0" err="1">
                <a:solidFill>
                  <a:srgbClr val="00B050"/>
                </a:solidFill>
              </a:rPr>
              <a:t>HoD</a:t>
            </a:r>
            <a:endParaRPr lang="en-IN" b="1" dirty="0">
              <a:solidFill>
                <a:srgbClr val="00B050"/>
              </a:solidFill>
            </a:endParaRPr>
          </a:p>
          <a:p>
            <a:r>
              <a:rPr lang="en-IN" b="1" dirty="0">
                <a:solidFill>
                  <a:srgbClr val="00B050"/>
                </a:solidFill>
              </a:rPr>
              <a:t>Department of Pathology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46597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077200" cy="38449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Swollen,  gray-red,</a:t>
            </a:r>
          </a:p>
          <a:p>
            <a:pPr eaLnBrk="1" hangingPunct="1">
              <a:defRPr/>
            </a:pPr>
            <a:r>
              <a:rPr lang="en-US" b="1" smtClean="0"/>
              <a:t>Neutrophilic  infiltration  or  abscess formation (fluctuant) ,</a:t>
            </a:r>
          </a:p>
          <a:p>
            <a:pPr eaLnBrk="1" hangingPunct="1">
              <a:defRPr/>
            </a:pPr>
            <a:r>
              <a:rPr lang="en-US" b="1" smtClean="0"/>
              <a:t>Clinically  tender,</a:t>
            </a:r>
          </a:p>
          <a:p>
            <a:pPr eaLnBrk="1" hangingPunct="1">
              <a:defRPr/>
            </a:pPr>
            <a:r>
              <a:rPr lang="en-US" b="1" smtClean="0"/>
              <a:t>Draining  sinus</a:t>
            </a:r>
          </a:p>
          <a:p>
            <a:pPr eaLnBrk="1" hangingPunct="1">
              <a:defRPr/>
            </a:pPr>
            <a:r>
              <a:rPr lang="en-US" b="1" smtClean="0"/>
              <a:t>Heals  with  scarring;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4000" smtClean="0">
                <a:effectLst/>
              </a:rPr>
              <a:t>ACUTE  NONSPECIFIC  LYMPHADENITIS</a:t>
            </a:r>
          </a:p>
        </p:txBody>
      </p:sp>
    </p:spTree>
    <p:extLst>
      <p:ext uri="{BB962C8B-B14F-4D97-AF65-F5344CB8AC3E}">
        <p14:creationId xmlns:p14="http://schemas.microsoft.com/office/powerpoint/2010/main" val="85994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3352800"/>
          </a:xfrm>
        </p:spPr>
        <p:txBody>
          <a:bodyPr/>
          <a:lstStyle/>
          <a:p>
            <a:pPr eaLnBrk="1" hangingPunct="1"/>
            <a:r>
              <a:rPr lang="en-US" b="1" smtClean="0">
                <a:effectLst/>
              </a:rPr>
              <a:t>Cause - Chronic  immunologic  reactions,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effectLst/>
              </a:rPr>
              <a:t>Not  tender,</a:t>
            </a:r>
          </a:p>
          <a:p>
            <a:pPr eaLnBrk="1" hangingPunct="1">
              <a:lnSpc>
                <a:spcPct val="140000"/>
              </a:lnSpc>
            </a:pPr>
            <a:r>
              <a:rPr lang="en-US" b="1" smtClean="0">
                <a:effectLst/>
              </a:rPr>
              <a:t>Inguinal  and  axillary  nodes  commonly  involved;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effectLst/>
              </a:rPr>
              <a:t>CHRONIC  NONSPECIFIC  LYMPHADENITIS</a:t>
            </a:r>
          </a:p>
        </p:txBody>
      </p:sp>
    </p:spTree>
    <p:extLst>
      <p:ext uri="{BB962C8B-B14F-4D97-AF65-F5344CB8AC3E}">
        <p14:creationId xmlns:p14="http://schemas.microsoft.com/office/powerpoint/2010/main" val="8477689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3352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66FF33"/>
                </a:solidFill>
                <a:effectLst/>
              </a:rPr>
              <a:t>TYPES: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</a:rPr>
              <a:t>Follicular  hyperplasia,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</a:rPr>
              <a:t>Paracortical  lymphoid  hyperplasia,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b="1" smtClean="0">
                <a:effectLst/>
              </a:rPr>
              <a:t>Sinus  histiocytosis (Reticular  hyperplasia)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effectLst/>
              </a:rPr>
              <a:t>CHRONIC  NONSPECIFIC  LYMPHADENITIS</a:t>
            </a:r>
          </a:p>
        </p:txBody>
      </p:sp>
    </p:spTree>
    <p:extLst>
      <p:ext uri="{BB962C8B-B14F-4D97-AF65-F5344CB8AC3E}">
        <p14:creationId xmlns:p14="http://schemas.microsoft.com/office/powerpoint/2010/main" val="14261679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83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Book Antiqua</vt:lpstr>
      <vt:lpstr>Wingdings</vt:lpstr>
      <vt:lpstr>Hardcover</vt:lpstr>
      <vt:lpstr>REACTIVE  PROLIFERATIONS   OF  LYMPH  NODES</vt:lpstr>
      <vt:lpstr>ACUTE  NONSPECIFIC  LYMPHADENITIS</vt:lpstr>
      <vt:lpstr>CHRONIC  NONSPECIFIC  LYMPHADENITIS</vt:lpstr>
      <vt:lpstr>CHRONIC  NONSPECIFIC  LYMPHADENITIS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REACTIVE  PROLIFERATIONS   OF  LYMPH  NODES</dc:title>
  <dc:creator>COM-1</dc:creator>
  <cp:lastModifiedBy>Lib Lab One</cp:lastModifiedBy>
  <cp:revision>3</cp:revision>
  <dcterms:created xsi:type="dcterms:W3CDTF">2006-08-16T00:00:00Z</dcterms:created>
  <dcterms:modified xsi:type="dcterms:W3CDTF">2019-12-30T08:06:42Z</dcterms:modified>
</cp:coreProperties>
</file>